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2"/>
  </p:notesMasterIdLst>
  <p:sldIdLst>
    <p:sldId id="256" r:id="rId2"/>
    <p:sldId id="258" r:id="rId3"/>
    <p:sldId id="279" r:id="rId4"/>
    <p:sldId id="280" r:id="rId5"/>
    <p:sldId id="259" r:id="rId6"/>
    <p:sldId id="260" r:id="rId7"/>
    <p:sldId id="261" r:id="rId8"/>
    <p:sldId id="282" r:id="rId9"/>
    <p:sldId id="262" r:id="rId10"/>
    <p:sldId id="263" r:id="rId11"/>
    <p:sldId id="264" r:id="rId12"/>
    <p:sldId id="294" r:id="rId13"/>
    <p:sldId id="295" r:id="rId14"/>
    <p:sldId id="283" r:id="rId15"/>
    <p:sldId id="267" r:id="rId16"/>
    <p:sldId id="268" r:id="rId17"/>
    <p:sldId id="284" r:id="rId18"/>
    <p:sldId id="269" r:id="rId19"/>
    <p:sldId id="270" r:id="rId20"/>
    <p:sldId id="285" r:id="rId21"/>
    <p:sldId id="272" r:id="rId22"/>
    <p:sldId id="287" r:id="rId23"/>
    <p:sldId id="274" r:id="rId24"/>
    <p:sldId id="296" r:id="rId25"/>
    <p:sldId id="297" r:id="rId26"/>
    <p:sldId id="300" r:id="rId27"/>
    <p:sldId id="299" r:id="rId28"/>
    <p:sldId id="276" r:id="rId29"/>
    <p:sldId id="292" r:id="rId30"/>
    <p:sldId id="293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88500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12" autoAdjust="0"/>
  </p:normalViewPr>
  <p:slideViewPr>
    <p:cSldViewPr>
      <p:cViewPr varScale="1">
        <p:scale>
          <a:sx n="100" d="100"/>
          <a:sy n="100" d="100"/>
        </p:scale>
        <p:origin x="1026" y="9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2368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326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2292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017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7245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108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Do not provide copy if return is not to be filed, e.g., out of scope, incomplete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3968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5008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5609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2779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641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578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7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a volunteer representing Tax-Aide gives a community presentation on tax law issues, count the estimated audience as Q&amp;A service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0790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435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9632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383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Seen much of this already and should not be many surprises for experienced volunteers, but it’s required to review anyway – this is your formal training</a:t>
            </a:r>
          </a:p>
          <a:p>
            <a:r>
              <a:rPr lang="en-US" smtClean="0"/>
              <a:t>Many new volunteers each year who have not seen this before.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 8,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8192CC-EFFB-417C-A3C8-C021E55BB68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9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5325" y="4421188"/>
            <a:ext cx="5564188" cy="41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IRS requires training on their two topics as part of grant requirements to fund Tax-Aide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F3D2917-B41C-4CDC-8DE9-9A2197DDB96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Regional Meetings</a:t>
            </a:r>
          </a:p>
        </p:txBody>
      </p:sp>
    </p:spTree>
    <p:extLst>
      <p:ext uri="{BB962C8B-B14F-4D97-AF65-F5344CB8AC3E}">
        <p14:creationId xmlns:p14="http://schemas.microsoft.com/office/powerpoint/2010/main" val="28548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10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905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743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12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438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adient BG_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0180"/>
            <a:ext cx="7924800" cy="1752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400" b="1" i="0" baseline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0" i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587406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cap="small" spc="0" baseline="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Tax-Aide</a:t>
            </a:r>
            <a:endParaRPr lang="en-US" sz="2000" b="1" kern="0" cap="small" spc="0" baseline="0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580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391400" cy="107442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1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629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914400" y="1752600"/>
            <a:ext cx="7772400" cy="4191000"/>
          </a:xfrm>
        </p:spPr>
        <p:txBody>
          <a:bodyPr/>
          <a:lstStyle>
            <a:lvl1pPr marL="365760" indent="-365760">
              <a:spcBef>
                <a:spcPts val="1800"/>
              </a:spcBef>
              <a:defRPr/>
            </a:lvl1pPr>
            <a:lvl2pPr marL="731520" indent="-365760">
              <a:spcBef>
                <a:spcPts val="1200"/>
              </a:spcBef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609600" y="1676400"/>
            <a:ext cx="7924800" cy="4267200"/>
          </a:xfrm>
        </p:spPr>
        <p:txBody>
          <a:bodyPr/>
          <a:lstStyle>
            <a:lvl1pPr marL="342900" indent="-342900">
              <a:spcBef>
                <a:spcPts val="2400"/>
              </a:spcBef>
              <a:buSzPct val="115000"/>
              <a:buFont typeface="Calibri" panose="020F050202020403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247638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676400"/>
            <a:ext cx="3840480" cy="4289425"/>
          </a:xfrm>
        </p:spPr>
        <p:txBody>
          <a:bodyPr>
            <a:normAutofit/>
          </a:bodyPr>
          <a:lstStyle>
            <a:lvl1pPr marL="228600" indent="-228600">
              <a:defRPr sz="2800"/>
            </a:lvl1pPr>
            <a:lvl2pPr marL="571500" indent="-228600">
              <a:defRPr sz="2400"/>
            </a:lvl2pPr>
            <a:lvl3pPr marL="914400" indent="-228600">
              <a:buSzPct val="70000"/>
              <a:buFont typeface="Calibri" panose="020F0502020204030204" pitchFamily="34" charset="0"/>
              <a:buChar char="●"/>
              <a:defRPr sz="2000"/>
            </a:lvl3pPr>
            <a:lvl4pPr marL="12573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5"/>
          </p:nvPr>
        </p:nvSpPr>
        <p:spPr>
          <a:xfrm>
            <a:off x="4693920" y="1676400"/>
            <a:ext cx="3840480" cy="4289425"/>
          </a:xfrm>
        </p:spPr>
        <p:txBody>
          <a:bodyPr>
            <a:normAutofit/>
          </a:bodyPr>
          <a:lstStyle>
            <a:lvl1pPr marL="228600" indent="-228600">
              <a:defRPr sz="2800"/>
            </a:lvl1pPr>
            <a:lvl2pPr marL="571500" indent="-228600">
              <a:defRPr sz="2400"/>
            </a:lvl2pPr>
            <a:lvl3pPr marL="914400" indent="-228600">
              <a:buSzPct val="70000"/>
              <a:buFont typeface="Calibri" panose="020F0502020204030204" pitchFamily="34" charset="0"/>
              <a:buChar char="●"/>
              <a:defRPr sz="2000"/>
            </a:lvl3pPr>
            <a:lvl4pPr marL="12573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0911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ti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24721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86275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718"/>
            <a:ext cx="3840480" cy="63976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27592"/>
            <a:ext cx="3840480" cy="3649345"/>
          </a:xfrm>
        </p:spPr>
        <p:txBody>
          <a:bodyPr/>
          <a:lstStyle>
            <a:lvl1pPr marL="228600" indent="-228600">
              <a:defRPr sz="2400"/>
            </a:lvl1pPr>
            <a:lvl2pPr marL="571500" indent="-228600">
              <a:tabLst/>
              <a:defRPr sz="2000"/>
            </a:lvl2pPr>
            <a:lvl3pPr marL="914400" indent="-228600">
              <a:buClrTx/>
              <a:buSzPct val="70000"/>
              <a:buFont typeface="Calibri" panose="020F0502020204030204" pitchFamily="34" charset="0"/>
              <a:buChar char="●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6300" y="1676718"/>
            <a:ext cx="3840480" cy="639762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4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686300" y="2316480"/>
            <a:ext cx="3840480" cy="3649345"/>
          </a:xfrm>
        </p:spPr>
        <p:txBody>
          <a:bodyPr/>
          <a:lstStyle>
            <a:lvl1pPr marL="228600" indent="-228600">
              <a:defRPr sz="2400"/>
            </a:lvl1pPr>
            <a:lvl2pPr marL="571500" indent="-228600">
              <a:tabLst/>
              <a:defRPr sz="2000"/>
            </a:lvl2pPr>
            <a:lvl3pPr marL="914400" indent="-228600">
              <a:buClrTx/>
              <a:buSzPct val="70000"/>
              <a:buFont typeface="Calibri" panose="020F0502020204030204" pitchFamily="34" charset="0"/>
              <a:buChar char="●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2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1675738"/>
            <a:ext cx="7924800" cy="19812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" y="3893820"/>
            <a:ext cx="79248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1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3984625"/>
            <a:ext cx="7924800" cy="19812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8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3975"/>
          </a:xfrm>
        </p:spPr>
        <p:txBody>
          <a:bodyPr anchor="ctr" anchorCtr="0"/>
          <a:lstStyle>
            <a:lvl1pPr>
              <a:defRPr sz="6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233160" cy="1066800"/>
          </a:xfrm>
        </p:spPr>
        <p:txBody>
          <a:bodyPr anchor="t">
            <a:noAutofit/>
          </a:bodyPr>
          <a:lstStyle>
            <a:lvl1pPr marL="0" indent="0" algn="l">
              <a:buNone/>
              <a:defRPr sz="44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AARPF_wave_logo.png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87" y="5676965"/>
            <a:ext cx="4571913" cy="118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314541"/>
            <a:ext cx="30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87" y="1676400"/>
            <a:ext cx="7924713" cy="428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1454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8" name="TextBox 7"/>
          <p:cNvSpPr txBox="1"/>
          <p:nvPr/>
        </p:nvSpPr>
        <p:spPr>
          <a:xfrm>
            <a:off x="7312827" y="6337586"/>
            <a:ext cx="785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cap="small" spc="0" baseline="0" dirty="0" smtClean="0">
                <a:solidFill>
                  <a:srgbClr val="EE2E24"/>
                </a:solidFill>
                <a:latin typeface="+mn-lt"/>
                <a:cs typeface="Arial" panose="020B0604020202020204" pitchFamily="34" charset="0"/>
              </a:rPr>
              <a:t>Tax-Aide</a:t>
            </a:r>
            <a:endParaRPr lang="en-US" sz="1100" b="1" kern="0" cap="small" spc="0" baseline="0" dirty="0">
              <a:solidFill>
                <a:srgbClr val="EE2E24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1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C00000"/>
          </a:solidFill>
          <a:latin typeface="Calibri" panose="020F050202020403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1800"/>
        </a:spcBef>
        <a:spcAft>
          <a:spcPct val="0"/>
        </a:spcAft>
        <a:buClr>
          <a:schemeClr val="accent2">
            <a:lumMod val="50000"/>
          </a:schemeClr>
        </a:buClr>
        <a:buSzPct val="90000"/>
        <a:buFont typeface="Wingdings 2" panose="05020102010507070707" pitchFamily="18" charset="2"/>
        <a:buChar char=""/>
        <a:defRPr sz="32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chemeClr val="accent5">
            <a:lumMod val="50000"/>
          </a:schemeClr>
        </a:buClr>
        <a:buSzPct val="85000"/>
        <a:buFont typeface="Wingdings 2" panose="05020102010507070707" pitchFamily="18" charset="2"/>
        <a:buChar char=""/>
        <a:defRPr sz="28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1200150" indent="-285750" algn="l" rtl="0" eaLnBrk="1" fontAlgn="base" hangingPunct="1">
        <a:spcBef>
          <a:spcPts val="600"/>
        </a:spcBef>
        <a:spcAft>
          <a:spcPct val="0"/>
        </a:spcAft>
        <a:buClr>
          <a:schemeClr val="accent6">
            <a:lumMod val="50000"/>
          </a:schemeClr>
        </a:buClr>
        <a:buSzPct val="75000"/>
        <a:buFont typeface="Wingdings" panose="05000000000000000000" pitchFamily="2" charset="2"/>
        <a:buChar char="®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pc="-440" dirty="0" smtClean="0"/>
              <a:t>T</a:t>
            </a:r>
            <a:r>
              <a:rPr spc="-130" dirty="0" smtClean="0"/>
              <a:t>a</a:t>
            </a:r>
            <a:r>
              <a:rPr spc="-80" dirty="0" smtClean="0"/>
              <a:t>x</a:t>
            </a:r>
            <a:r>
              <a:rPr spc="-120" dirty="0" smtClean="0"/>
              <a:t>-A</a:t>
            </a:r>
            <a:r>
              <a:rPr spc="-95" dirty="0" smtClean="0"/>
              <a:t>i</a:t>
            </a:r>
            <a:r>
              <a:rPr spc="-125" dirty="0" smtClean="0"/>
              <a:t>d</a:t>
            </a:r>
            <a:r>
              <a:rPr spc="-25" dirty="0" smtClean="0"/>
              <a:t>e</a:t>
            </a:r>
            <a:r>
              <a:rPr lang="en-US" spc="-25" dirty="0" smtClean="0"/>
              <a:t> </a:t>
            </a:r>
            <a:r>
              <a:rPr lang="en-US" spc="-20" dirty="0">
                <a:latin typeface="Calibri"/>
                <a:cs typeface="Calibri"/>
              </a:rPr>
              <a:t>Lo</a:t>
            </a:r>
            <a:r>
              <a:rPr lang="en-US" spc="-45" dirty="0">
                <a:latin typeface="Calibri"/>
                <a:cs typeface="Calibri"/>
              </a:rPr>
              <a:t>c</a:t>
            </a:r>
            <a:r>
              <a:rPr lang="en-US" spc="-15" dirty="0">
                <a:latin typeface="Calibri"/>
                <a:cs typeface="Calibri"/>
              </a:rPr>
              <a:t>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pc="5" dirty="0">
                <a:latin typeface="Calibri"/>
                <a:cs typeface="Calibri"/>
              </a:rPr>
              <a:t>C</a:t>
            </a:r>
            <a:r>
              <a:rPr lang="en-US" spc="-20" dirty="0">
                <a:latin typeface="Calibri"/>
                <a:cs typeface="Calibri"/>
              </a:rPr>
              <a:t>oo</a:t>
            </a:r>
            <a:r>
              <a:rPr lang="en-US" spc="-50" dirty="0">
                <a:latin typeface="Calibri"/>
                <a:cs typeface="Calibri"/>
              </a:rPr>
              <a:t>r</a:t>
            </a:r>
            <a:r>
              <a:rPr lang="en-US" spc="-15" dirty="0">
                <a:latin typeface="Calibri"/>
                <a:cs typeface="Calibri"/>
              </a:rPr>
              <a:t>di</a:t>
            </a:r>
            <a:r>
              <a:rPr lang="en-US" spc="-10" dirty="0">
                <a:latin typeface="Calibri"/>
                <a:cs typeface="Calibri"/>
              </a:rPr>
              <a:t>n</a:t>
            </a:r>
            <a:r>
              <a:rPr lang="en-US" spc="-55" dirty="0">
                <a:latin typeface="Calibri"/>
                <a:cs typeface="Calibri"/>
              </a:rPr>
              <a:t>at</a:t>
            </a:r>
            <a:r>
              <a:rPr lang="en-US" dirty="0">
                <a:latin typeface="Calibri"/>
                <a:cs typeface="Calibri"/>
              </a:rPr>
              <a:t>or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spc="-170" dirty="0" smtClean="0">
                <a:latin typeface="Calibri"/>
                <a:cs typeface="Calibri"/>
              </a:rPr>
              <a:t>T</a:t>
            </a:r>
            <a:r>
              <a:rPr lang="en-US" spc="-70" dirty="0" smtClean="0">
                <a:latin typeface="Calibri"/>
                <a:cs typeface="Calibri"/>
              </a:rPr>
              <a:t>r</a:t>
            </a:r>
            <a:r>
              <a:rPr lang="en-US" spc="-15" dirty="0" smtClean="0">
                <a:latin typeface="Calibri"/>
                <a:cs typeface="Calibri"/>
              </a:rPr>
              <a:t>aining</a:t>
            </a:r>
            <a:endParaRPr spc="-25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pc="-25" dirty="0" smtClean="0">
                <a:solidFill>
                  <a:schemeClr val="bg1"/>
                </a:solidFill>
                <a:cs typeface="Calibri"/>
              </a:rPr>
              <a:t>Ta</a:t>
            </a:r>
            <a:r>
              <a:rPr lang="en-US" sz="3600" dirty="0" smtClean="0">
                <a:solidFill>
                  <a:schemeClr val="bg1"/>
                </a:solidFill>
                <a:cs typeface="Calibri"/>
              </a:rPr>
              <a:t>x</a:t>
            </a:r>
            <a:r>
              <a:rPr lang="en-US" sz="3600" spc="-1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US" sz="3600" spc="-250" dirty="0">
                <a:solidFill>
                  <a:schemeClr val="bg1"/>
                </a:solidFill>
                <a:cs typeface="Calibri"/>
              </a:rPr>
              <a:t>Y</a:t>
            </a:r>
            <a:r>
              <a:rPr lang="en-US" sz="3600" spc="-5" dirty="0">
                <a:solidFill>
                  <a:schemeClr val="bg1"/>
                </a:solidFill>
                <a:cs typeface="Calibri"/>
              </a:rPr>
              <a:t>ea</a:t>
            </a:r>
            <a:r>
              <a:rPr lang="en-US" sz="3600" dirty="0">
                <a:solidFill>
                  <a:schemeClr val="bg1"/>
                </a:solidFill>
                <a:cs typeface="Calibri"/>
              </a:rPr>
              <a:t>r</a:t>
            </a:r>
            <a:r>
              <a:rPr lang="en-US" sz="3600" spc="-15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cs typeface="Calibri"/>
              </a:rPr>
              <a:t>20</a:t>
            </a:r>
            <a:r>
              <a:rPr lang="en-US" sz="3600" spc="-15" dirty="0" smtClean="0">
                <a:solidFill>
                  <a:schemeClr val="bg1"/>
                </a:solidFill>
                <a:cs typeface="Calibri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cs typeface="Calibri"/>
              </a:rPr>
              <a:t>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4885153"/>
            <a:ext cx="7315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spc="-15" dirty="0" smtClean="0">
                <a:solidFill>
                  <a:schemeClr val="bg1"/>
                </a:solidFill>
                <a:cs typeface="Calibri"/>
              </a:rPr>
              <a:t>Thi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s</a:t>
            </a:r>
            <a:r>
              <a:rPr sz="20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spc="-95" dirty="0">
                <a:solidFill>
                  <a:schemeClr val="bg1"/>
                </a:solidFill>
                <a:cs typeface="Calibri"/>
              </a:rPr>
              <a:t>t</a:t>
            </a:r>
            <a:r>
              <a:rPr sz="2000" spc="-50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sz="2000" dirty="0" smtClean="0">
                <a:solidFill>
                  <a:schemeClr val="bg1"/>
                </a:solidFill>
                <a:cs typeface="Calibri"/>
              </a:rPr>
              <a:t>i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n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ing</a:t>
            </a:r>
            <a:r>
              <a:rPr sz="2000" spc="1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s</a:t>
            </a:r>
            <a:r>
              <a:rPr sz="2000" spc="-20" dirty="0" smtClean="0">
                <a:solidFill>
                  <a:schemeClr val="bg1"/>
                </a:solidFill>
                <a:cs typeface="Calibri"/>
              </a:rPr>
              <a:t>u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pp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leme</a:t>
            </a:r>
            <a:r>
              <a:rPr sz="2000" spc="-30" dirty="0" smtClean="0">
                <a:solidFill>
                  <a:schemeClr val="bg1"/>
                </a:solidFill>
                <a:cs typeface="Calibri"/>
              </a:rPr>
              <a:t>n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ts</a:t>
            </a:r>
            <a:r>
              <a:rPr sz="2000" spc="2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t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h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e</a:t>
            </a:r>
            <a:r>
              <a:rPr sz="2000" spc="-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80" dirty="0">
                <a:solidFill>
                  <a:schemeClr val="bg1"/>
                </a:solidFill>
                <a:cs typeface="Calibri"/>
              </a:rPr>
              <a:t>V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olu</a:t>
            </a:r>
            <a:r>
              <a:rPr sz="2000" spc="-30" dirty="0">
                <a:solidFill>
                  <a:schemeClr val="bg1"/>
                </a:solidFill>
                <a:cs typeface="Calibri"/>
              </a:rPr>
              <a:t>n</a:t>
            </a:r>
            <a:r>
              <a:rPr sz="2000" spc="-35" dirty="0">
                <a:solidFill>
                  <a:schemeClr val="bg1"/>
                </a:solidFill>
                <a:cs typeface="Calibri"/>
              </a:rPr>
              <a:t>t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ee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r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spc="5" dirty="0" smtClean="0">
                <a:solidFill>
                  <a:schemeClr val="bg1"/>
                </a:solidFill>
                <a:cs typeface="Calibri"/>
              </a:rPr>
              <a:t>Site </a:t>
            </a:r>
            <a:r>
              <a:rPr lang="en-US" sz="2000" spc="-35" dirty="0" smtClean="0">
                <a:solidFill>
                  <a:schemeClr val="bg1"/>
                </a:solidFill>
                <a:cs typeface="Calibri"/>
              </a:rPr>
              <a:t>P</a:t>
            </a:r>
            <a:r>
              <a:rPr lang="en-US" sz="2000" spc="-10" dirty="0" smtClean="0">
                <a:solidFill>
                  <a:schemeClr val="bg1"/>
                </a:solidFill>
                <a:cs typeface="Calibri"/>
              </a:rPr>
              <a:t>ol</a:t>
            </a:r>
            <a:r>
              <a:rPr lang="en-US" sz="2000" dirty="0" smtClean="0">
                <a:solidFill>
                  <a:schemeClr val="bg1"/>
                </a:solidFill>
                <a:cs typeface="Calibri"/>
              </a:rPr>
              <a:t>i</a:t>
            </a:r>
            <a:r>
              <a:rPr lang="en-US" sz="2000" spc="-10" dirty="0" smtClean="0">
                <a:solidFill>
                  <a:schemeClr val="bg1"/>
                </a:solidFill>
                <a:cs typeface="Calibri"/>
              </a:rPr>
              <a:t>cies and</a:t>
            </a:r>
            <a:r>
              <a:rPr lang="en-US" sz="2000" spc="1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P</a:t>
            </a:r>
            <a:r>
              <a:rPr sz="2000" spc="-35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oc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ed</a:t>
            </a:r>
            <a:r>
              <a:rPr sz="2000" spc="-20" dirty="0" smtClean="0">
                <a:solidFill>
                  <a:schemeClr val="bg1"/>
                </a:solidFill>
                <a:cs typeface="Calibri"/>
              </a:rPr>
              <a:t>u</a:t>
            </a:r>
            <a:r>
              <a:rPr sz="2000" spc="-30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e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s</a:t>
            </a:r>
            <a:r>
              <a:rPr sz="2000" spc="3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spc="-95" dirty="0" smtClean="0">
                <a:solidFill>
                  <a:schemeClr val="bg1"/>
                </a:solidFill>
                <a:cs typeface="Calibri"/>
              </a:rPr>
              <a:t>t</a:t>
            </a:r>
            <a:r>
              <a:rPr sz="2000" spc="-50" dirty="0" smtClean="0">
                <a:solidFill>
                  <a:schemeClr val="bg1"/>
                </a:solidFill>
                <a:cs typeface="Calibri"/>
              </a:rPr>
              <a:t>r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sz="2000" dirty="0" smtClean="0">
                <a:solidFill>
                  <a:schemeClr val="bg1"/>
                </a:solidFill>
                <a:cs typeface="Calibri"/>
              </a:rPr>
              <a:t>i</a:t>
            </a:r>
            <a:r>
              <a:rPr sz="2000" spc="-15" dirty="0" smtClean="0">
                <a:solidFill>
                  <a:schemeClr val="bg1"/>
                </a:solidFill>
                <a:cs typeface="Calibri"/>
              </a:rPr>
              <a:t>n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ing</a:t>
            </a:r>
            <a:r>
              <a:rPr sz="2000" spc="1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20" dirty="0" smtClean="0">
                <a:solidFill>
                  <a:schemeClr val="bg1"/>
                </a:solidFill>
                <a:cs typeface="Calibri"/>
              </a:rPr>
              <a:t>wh</a:t>
            </a:r>
            <a:r>
              <a:rPr sz="2000" spc="-5" dirty="0" smtClean="0">
                <a:solidFill>
                  <a:schemeClr val="bg1"/>
                </a:solidFill>
                <a:cs typeface="Calibri"/>
              </a:rPr>
              <a:t>ic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h</a:t>
            </a:r>
            <a:r>
              <a:rPr sz="2000" spc="1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is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30" dirty="0">
                <a:solidFill>
                  <a:schemeClr val="bg1"/>
                </a:solidFill>
                <a:cs typeface="Calibri"/>
              </a:rPr>
              <a:t>r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eq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u</a:t>
            </a:r>
            <a:r>
              <a:rPr sz="2000" spc="-5" dirty="0">
                <a:solidFill>
                  <a:schemeClr val="bg1"/>
                </a:solidFill>
                <a:cs typeface="Calibri"/>
              </a:rPr>
              <a:t>i</a:t>
            </a:r>
            <a:r>
              <a:rPr sz="2000" spc="-25" dirty="0">
                <a:solidFill>
                  <a:schemeClr val="bg1"/>
                </a:solidFill>
                <a:cs typeface="Calibri"/>
              </a:rPr>
              <a:t>r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e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d</a:t>
            </a:r>
            <a:r>
              <a:rPr sz="2000" spc="30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30" dirty="0">
                <a:solidFill>
                  <a:schemeClr val="bg1"/>
                </a:solidFill>
                <a:cs typeface="Calibri"/>
              </a:rPr>
              <a:t>f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or</a:t>
            </a:r>
            <a:r>
              <a:rPr sz="2000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a</a:t>
            </a:r>
            <a:r>
              <a:rPr sz="2000" dirty="0" smtClean="0">
                <a:solidFill>
                  <a:schemeClr val="bg1"/>
                </a:solidFill>
                <a:cs typeface="Calibri"/>
              </a:rPr>
              <a:t>l</a:t>
            </a:r>
            <a:r>
              <a:rPr sz="2000" spc="-5" dirty="0" smtClean="0">
                <a:solidFill>
                  <a:schemeClr val="bg1"/>
                </a:solidFill>
                <a:cs typeface="Calibri"/>
              </a:rPr>
              <a:t>l</a:t>
            </a:r>
            <a:r>
              <a:rPr lang="en-US" sz="2000" spc="-5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10" dirty="0" smtClean="0">
                <a:solidFill>
                  <a:schemeClr val="bg1"/>
                </a:solidFill>
                <a:cs typeface="Calibri"/>
              </a:rPr>
              <a:t>AARP</a:t>
            </a:r>
            <a:r>
              <a:rPr sz="2000" spc="1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sz="2000" spc="-40" dirty="0">
                <a:solidFill>
                  <a:schemeClr val="bg1"/>
                </a:solidFill>
                <a:cs typeface="Calibri"/>
              </a:rPr>
              <a:t>F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ou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nda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tion</a:t>
            </a:r>
            <a:r>
              <a:rPr sz="2000" spc="1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130" dirty="0">
                <a:solidFill>
                  <a:schemeClr val="bg1"/>
                </a:solidFill>
                <a:cs typeface="Calibri"/>
              </a:rPr>
              <a:t>T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a</a:t>
            </a:r>
            <a:r>
              <a:rPr sz="2000" spc="5" dirty="0">
                <a:solidFill>
                  <a:schemeClr val="bg1"/>
                </a:solidFill>
                <a:cs typeface="Calibri"/>
              </a:rPr>
              <a:t>x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-A</a:t>
            </a:r>
            <a:r>
              <a:rPr sz="2000" dirty="0">
                <a:solidFill>
                  <a:schemeClr val="bg1"/>
                </a:solidFill>
                <a:cs typeface="Calibri"/>
              </a:rPr>
              <a:t>i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d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e</a:t>
            </a:r>
            <a:r>
              <a:rPr sz="2000" spc="-5" dirty="0">
                <a:solidFill>
                  <a:schemeClr val="bg1"/>
                </a:solidFill>
                <a:cs typeface="Calibri"/>
              </a:rPr>
              <a:t> </a:t>
            </a:r>
            <a:r>
              <a:rPr sz="2000" spc="-85" dirty="0">
                <a:solidFill>
                  <a:schemeClr val="bg1"/>
                </a:solidFill>
                <a:cs typeface="Calibri"/>
              </a:rPr>
              <a:t>V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o</a:t>
            </a:r>
            <a:r>
              <a:rPr sz="2000" dirty="0">
                <a:solidFill>
                  <a:schemeClr val="bg1"/>
                </a:solidFill>
                <a:cs typeface="Calibri"/>
              </a:rPr>
              <a:t>l</a:t>
            </a:r>
            <a:r>
              <a:rPr sz="2000" spc="-20" dirty="0">
                <a:solidFill>
                  <a:schemeClr val="bg1"/>
                </a:solidFill>
                <a:cs typeface="Calibri"/>
              </a:rPr>
              <a:t>u</a:t>
            </a:r>
            <a:r>
              <a:rPr sz="2000" spc="-30" dirty="0">
                <a:solidFill>
                  <a:schemeClr val="bg1"/>
                </a:solidFill>
                <a:cs typeface="Calibri"/>
              </a:rPr>
              <a:t>n</a:t>
            </a:r>
            <a:r>
              <a:rPr sz="2000" spc="-40" dirty="0">
                <a:solidFill>
                  <a:schemeClr val="bg1"/>
                </a:solidFill>
                <a:cs typeface="Calibri"/>
              </a:rPr>
              <a:t>t</a:t>
            </a:r>
            <a:r>
              <a:rPr sz="2000" spc="-15" dirty="0">
                <a:solidFill>
                  <a:schemeClr val="bg1"/>
                </a:solidFill>
                <a:cs typeface="Calibri"/>
              </a:rPr>
              <a:t>ee</a:t>
            </a:r>
            <a:r>
              <a:rPr sz="2000" spc="-40" dirty="0">
                <a:solidFill>
                  <a:schemeClr val="bg1"/>
                </a:solidFill>
                <a:cs typeface="Calibri"/>
              </a:rPr>
              <a:t>r</a:t>
            </a:r>
            <a:r>
              <a:rPr sz="2000" spc="-10" dirty="0">
                <a:solidFill>
                  <a:schemeClr val="bg1"/>
                </a:solidFill>
                <a:cs typeface="Calibri"/>
              </a:rPr>
              <a:t>s</a:t>
            </a:r>
            <a:endParaRPr sz="2000" dirty="0">
              <a:solidFill>
                <a:schemeClr val="bg1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IRS Site Materials: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 17 – </a:t>
            </a:r>
            <a:r>
              <a:rPr lang="en-US" i="1" dirty="0" smtClean="0"/>
              <a:t>Your Federal Income Tax for Individuals</a:t>
            </a:r>
            <a:r>
              <a:rPr lang="en-US" i="1" dirty="0" smtClean="0">
                <a:solidFill>
                  <a:srgbClr val="0000FF"/>
                </a:solidFill>
              </a:rPr>
              <a:t>*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Pub 4012 – </a:t>
            </a:r>
            <a:r>
              <a:rPr lang="en-US" i="1" dirty="0" smtClean="0"/>
              <a:t>Volunteer Resource Guide</a:t>
            </a:r>
            <a:r>
              <a:rPr lang="en-US" i="1" dirty="0" smtClean="0">
                <a:solidFill>
                  <a:srgbClr val="0000FF"/>
                </a:solidFill>
              </a:rPr>
              <a:t>*</a:t>
            </a:r>
            <a:endParaRPr lang="en-US" dirty="0" smtClean="0"/>
          </a:p>
          <a:p>
            <a:r>
              <a:rPr lang="en-US" dirty="0" smtClean="0"/>
              <a:t>Pub 3189 – </a:t>
            </a:r>
            <a:r>
              <a:rPr lang="en-US" i="1" dirty="0"/>
              <a:t>Volunteer e-file Administration </a:t>
            </a:r>
            <a:r>
              <a:rPr lang="en-US" i="1" dirty="0" smtClean="0"/>
              <a:t>Guide</a:t>
            </a:r>
            <a:r>
              <a:rPr lang="en-US" i="1" dirty="0" smtClean="0">
                <a:solidFill>
                  <a:srgbClr val="0000FF"/>
                </a:solidFill>
              </a:rPr>
              <a:t>*</a:t>
            </a:r>
            <a:endParaRPr lang="en-US" i="1" dirty="0" smtClean="0"/>
          </a:p>
          <a:p>
            <a:r>
              <a:rPr lang="en-US" dirty="0" smtClean="0"/>
              <a:t>Form 13614-C: Intake/Interview &amp; Quality Review Sheet – must use current year only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Local Coordinator Training – TY2015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51154" y="5781842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* </a:t>
            </a:r>
            <a:r>
              <a:rPr lang="en-US" sz="2400" b="1" dirty="0" smtClean="0">
                <a:solidFill>
                  <a:srgbClr val="0000FF"/>
                </a:solidFill>
              </a:rPr>
              <a:t>Electronic or paper copy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Useful at Sites: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9000"/>
              </a:lnSpc>
            </a:pPr>
            <a:r>
              <a:rPr lang="en-US" dirty="0" smtClean="0"/>
              <a:t>AARP Foundation Tax-Aide LC Digest and Client Service Provider </a:t>
            </a:r>
            <a:r>
              <a:rPr lang="en-US" dirty="0"/>
              <a:t>Digest – available on OneSupport Help Center</a:t>
            </a:r>
            <a:endParaRPr lang="en-US" dirty="0" smtClean="0"/>
          </a:p>
          <a:p>
            <a:pPr>
              <a:lnSpc>
                <a:spcPct val="109000"/>
              </a:lnSpc>
            </a:pPr>
            <a:r>
              <a:rPr lang="en-US" dirty="0" smtClean="0"/>
              <a:t>Tax-Aide Scope Manual – available on OneSupport Help Center</a:t>
            </a:r>
          </a:p>
          <a:p>
            <a:pPr>
              <a:lnSpc>
                <a:spcPct val="109000"/>
              </a:lnSpc>
            </a:pPr>
            <a:r>
              <a:rPr lang="en-US" dirty="0" smtClean="0"/>
              <a:t>IRS 1040 Instructions</a:t>
            </a:r>
          </a:p>
          <a:p>
            <a:pPr>
              <a:lnSpc>
                <a:spcPct val="109000"/>
              </a:lnSpc>
            </a:pPr>
            <a:r>
              <a:rPr lang="en-US" dirty="0" smtClean="0"/>
              <a:t>Applicable state tax materials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All Volunteers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AARP Foundation Tax-Aide Policy and Procedures training</a:t>
            </a:r>
          </a:p>
          <a:p>
            <a:r>
              <a:rPr lang="en-US" dirty="0" smtClean="0"/>
              <a:t>Pass Standards of Conduct and any other applicable tests and sign Volunteer Agreement – Form 13615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2477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for Other Volunteers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300" dirty="0" smtClean="0"/>
              <a:t>Counselors, </a:t>
            </a:r>
            <a:r>
              <a:rPr lang="en-US" sz="2300" dirty="0" err="1" smtClean="0"/>
              <a:t>EROs</a:t>
            </a:r>
            <a:r>
              <a:rPr lang="en-US" sz="2300" dirty="0" smtClean="0"/>
              <a:t>, Local and Shift Coordinators, Instructors, </a:t>
            </a:r>
            <a:r>
              <a:rPr lang="en-US" sz="2300" dirty="0" err="1" smtClean="0"/>
              <a:t>TRCs</a:t>
            </a:r>
            <a:r>
              <a:rPr lang="en-US" sz="2300" dirty="0" smtClean="0"/>
              <a:t> and TRSs must complete Intake/Interview and Quality Review training and pass Intake/Interview and Quality Review test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300" dirty="0" smtClean="0"/>
              <a:t>Counselors, </a:t>
            </a:r>
            <a:r>
              <a:rPr lang="en-US" sz="2300" dirty="0" err="1" smtClean="0"/>
              <a:t>EROs</a:t>
            </a:r>
            <a:r>
              <a:rPr lang="en-US" sz="2300" dirty="0" smtClean="0"/>
              <a:t>, Instructors, </a:t>
            </a:r>
            <a:r>
              <a:rPr lang="en-US" sz="2300" dirty="0" err="1" smtClean="0"/>
              <a:t>TRCs</a:t>
            </a:r>
            <a:r>
              <a:rPr lang="en-US" sz="2300" dirty="0" smtClean="0"/>
              <a:t> and TRSs  must certify in tax law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/>
              <a:t>Pass Advanced test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/>
              <a:t>Demonstrate competency by completing problem returns as determined by SC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300" dirty="0" smtClean="0"/>
              <a:t>Instructors must pass IRS test(s) for topics they will teach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300" dirty="0" smtClean="0"/>
              <a:t>Some states have additional requirements for state return proficiency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Local Coordinator Training – TY2015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Ensures All Counselors: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Maintain confidentiality/security of all taxpayer data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Never solicit business for self or others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Refuse any type of compensation or tips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Stay within scope of program, training and certification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1163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Ensures All Counselors: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Provide taxpayers with explanation (and copy) of completed, in-scope tax return reminding taxpayers they have responsibility for accuracy of the return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Assist taxpayers at sites, not at volunteer homes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Serve customers with courtesy regardless of customer’s sex, race, age, religion, etc.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for Quality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Review must be done on all returns by 2nd certified Counselor</a:t>
            </a:r>
          </a:p>
          <a:p>
            <a:pPr lvl="1"/>
            <a:r>
              <a:rPr lang="en-US" dirty="0"/>
              <a:t>Review </a:t>
            </a:r>
            <a:r>
              <a:rPr lang="en-US" dirty="0" smtClean="0"/>
              <a:t>Intake Sheet and entire </a:t>
            </a:r>
            <a:r>
              <a:rPr lang="en-US" dirty="0"/>
              <a:t>return with </a:t>
            </a:r>
            <a:r>
              <a:rPr lang="en-US" dirty="0" smtClean="0"/>
              <a:t>taxpayer</a:t>
            </a:r>
            <a:endParaRPr lang="en-US" dirty="0"/>
          </a:p>
          <a:p>
            <a:pPr lvl="1"/>
            <a:r>
              <a:rPr lang="en-US" dirty="0" smtClean="0"/>
              <a:t>Confirm </a:t>
            </a:r>
            <a:r>
              <a:rPr lang="en-US" dirty="0"/>
              <a:t>identity, exemptions, income, expenses, adjustments</a:t>
            </a:r>
            <a:r>
              <a:rPr lang="en-US" dirty="0" smtClean="0"/>
              <a:t>, deductions</a:t>
            </a:r>
            <a:r>
              <a:rPr lang="en-US" dirty="0"/>
              <a:t>, credits and payments were entered correctly on </a:t>
            </a:r>
            <a:r>
              <a:rPr lang="en-US" dirty="0" smtClean="0"/>
              <a:t>return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for Quality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1"/>
            <a:r>
              <a:rPr lang="en-US" dirty="0" smtClean="0"/>
              <a:t>Verify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source documents to reduce rejects</a:t>
            </a:r>
          </a:p>
          <a:p>
            <a:pPr lvl="1"/>
            <a:r>
              <a:rPr lang="en-US" dirty="0" smtClean="0"/>
              <a:t>Never take bank information over the phone or add to a return later</a:t>
            </a:r>
          </a:p>
          <a:p>
            <a:pPr lvl="1"/>
            <a:r>
              <a:rPr lang="en-US" dirty="0" smtClean="0"/>
              <a:t>Exercise </a:t>
            </a:r>
            <a:r>
              <a:rPr lang="en-US" dirty="0"/>
              <a:t>due diligence by advising taxpayers of their </a:t>
            </a:r>
            <a:r>
              <a:rPr lang="en-US" dirty="0" smtClean="0"/>
              <a:t>ultimate responsibility </a:t>
            </a:r>
            <a:r>
              <a:rPr lang="en-US" dirty="0"/>
              <a:t>for information on their return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0775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Daily Site Operations: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sites must have at least two Counselors at all times to ensure volunteer safety and to complete Quality Review</a:t>
            </a:r>
          </a:p>
          <a:p>
            <a:r>
              <a:rPr lang="en-US" dirty="0" smtClean="0"/>
              <a:t>All forms and documents must be returned to taxpayers before they leave site (never keep copies of the 8879, W2s, 1099s, etc.)</a:t>
            </a:r>
          </a:p>
          <a:p>
            <a:pPr lvl="1"/>
            <a:r>
              <a:rPr lang="en-US" dirty="0" smtClean="0"/>
              <a:t>Taxpayer documents must never be taken home to prepare a return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Daily Site Operations: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Train ERO/Transmitter with “ERO Training” presentation</a:t>
            </a:r>
          </a:p>
          <a:p>
            <a:pPr>
              <a:lnSpc>
                <a:spcPct val="110000"/>
              </a:lnSpc>
            </a:pPr>
            <a:r>
              <a:rPr lang="en-US" dirty="0"/>
              <a:t>I</a:t>
            </a:r>
            <a:r>
              <a:rPr lang="en-US" dirty="0" smtClean="0"/>
              <a:t>nstitute process to ensure all e-file returns are timely transmitted (generally within 3 days), rejects corrected and accepted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Train Client Facilitators using Client Facilitator manual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mtClean="0"/>
              <a:t>Your leadership is vital to the success of your site operation and the AARP Foundation Tax-Aide program</a:t>
            </a:r>
          </a:p>
          <a:p>
            <a:r>
              <a:rPr lang="en-US" smtClean="0"/>
              <a:t>Thank you for your commitment to such an important role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Local Coordinator Training – TY2015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20</a:t>
            </a:fld>
            <a:endParaRPr 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Rejected Return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Form 8879 signatures needed if:</a:t>
            </a:r>
          </a:p>
          <a:p>
            <a:pPr lvl="1"/>
            <a:r>
              <a:rPr lang="en-US" dirty="0" err="1" smtClean="0"/>
              <a:t>SSN</a:t>
            </a:r>
            <a:r>
              <a:rPr lang="en-US" dirty="0" smtClean="0"/>
              <a:t> or </a:t>
            </a:r>
            <a:r>
              <a:rPr lang="en-US" dirty="0"/>
              <a:t>name changed -OR-</a:t>
            </a:r>
            <a:endParaRPr lang="en-US" dirty="0" smtClean="0"/>
          </a:p>
          <a:p>
            <a:pPr lvl="1"/>
            <a:r>
              <a:rPr lang="en-US" dirty="0" smtClean="0"/>
              <a:t>Change in total income or </a:t>
            </a:r>
            <a:r>
              <a:rPr lang="en-US" dirty="0" err="1" smtClean="0"/>
              <a:t>AGI</a:t>
            </a:r>
            <a:r>
              <a:rPr lang="en-US" dirty="0" smtClean="0"/>
              <a:t> is $50 or more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OR-</a:t>
            </a:r>
          </a:p>
          <a:p>
            <a:pPr lvl="1"/>
            <a:r>
              <a:rPr lang="en-US" dirty="0" smtClean="0"/>
              <a:t>Change in total tax, federal tax withheld, refund or amount due is more than $14 	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76968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Accurate Activity Reporting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Activity Reporting: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Ensures all returns transmitted and accepted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Means to follow-up on incomplete returns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Includes Q&amp;A activity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No return prepared – can be in person or via telephone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Supports AARP Foundation Tax-Aide funding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800" dirty="0" smtClean="0"/>
              <a:t>LC must ensure that all program activity is recorded on appropriate Activity Reporting Log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Local Coordinator Training – TY2015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Preparer Use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Complete TaxWise Preparer Use Form fields:</a:t>
            </a:r>
          </a:p>
          <a:p>
            <a:pPr marL="915988" lvl="1" indent="-514350">
              <a:buSzPct val="90000"/>
              <a:buFont typeface="+mj-lt"/>
              <a:buAutoNum type="arabicPeriod" startAt="11"/>
            </a:pPr>
            <a:r>
              <a:rPr lang="en-US" altLang="en-US" dirty="0" smtClean="0"/>
              <a:t>Language other than English – </a:t>
            </a:r>
            <a:r>
              <a:rPr lang="en-US" altLang="en-US" i="1" dirty="0" smtClean="0"/>
              <a:t>Recommended</a:t>
            </a:r>
          </a:p>
          <a:p>
            <a:pPr marL="915988" lvl="1" indent="-514350">
              <a:buSzPct val="90000"/>
              <a:buFont typeface="+mj-lt"/>
              <a:buAutoNum type="arabicPeriod" startAt="11"/>
            </a:pPr>
            <a:r>
              <a:rPr lang="en-US" altLang="en-US" dirty="0" smtClean="0"/>
              <a:t>Member of household disabled – </a:t>
            </a:r>
            <a:r>
              <a:rPr lang="en-US" altLang="en-US" i="1" dirty="0" smtClean="0"/>
              <a:t>Recommended</a:t>
            </a:r>
          </a:p>
          <a:p>
            <a:pPr marL="915988" lvl="1" indent="-514350">
              <a:buSzPct val="90000"/>
              <a:buFont typeface="+mj-lt"/>
              <a:buAutoNum type="arabicPeriod" startAt="11"/>
            </a:pPr>
            <a:r>
              <a:rPr lang="en-US" altLang="en-US" dirty="0" smtClean="0"/>
              <a:t>Counselor initials – </a:t>
            </a:r>
            <a:r>
              <a:rPr lang="en-US" altLang="en-US" i="1" dirty="0" smtClean="0"/>
              <a:t>Required</a:t>
            </a:r>
          </a:p>
          <a:p>
            <a:pPr marL="915988" lvl="1" indent="-514350">
              <a:buSzPct val="90000"/>
              <a:buFont typeface="+mj-lt"/>
              <a:buAutoNum type="arabicPeriod" startAt="11"/>
            </a:pPr>
            <a:r>
              <a:rPr lang="en-US" altLang="en-US" dirty="0" smtClean="0"/>
              <a:t>Quality Reviewer initials – </a:t>
            </a:r>
            <a:r>
              <a:rPr lang="en-US" altLang="en-US" i="1" dirty="0" smtClean="0"/>
              <a:t>Required</a:t>
            </a:r>
          </a:p>
          <a:p>
            <a:pPr marL="915988" lvl="1" indent="-514350">
              <a:buSzPct val="90000"/>
              <a:buFont typeface="+mj-lt"/>
              <a:buAutoNum type="arabicPeriod" startAt="20"/>
            </a:pPr>
            <a:r>
              <a:rPr lang="en-US" altLang="en-US" dirty="0" smtClean="0"/>
              <a:t>Race/ethnicity (taxpayer </a:t>
            </a:r>
            <a:r>
              <a:rPr lang="en-US" altLang="en-US" dirty="0"/>
              <a:t>#</a:t>
            </a:r>
            <a:r>
              <a:rPr lang="en-US" altLang="en-US" dirty="0" smtClean="0"/>
              <a:t>1) </a:t>
            </a:r>
            <a:r>
              <a:rPr lang="en-US" altLang="en-US" dirty="0"/>
              <a:t>– </a:t>
            </a:r>
            <a:r>
              <a:rPr lang="en-US" altLang="en-US" i="1" dirty="0" smtClean="0"/>
              <a:t>Recommended</a:t>
            </a:r>
          </a:p>
          <a:p>
            <a:pPr marL="915988" lvl="1" indent="-514350">
              <a:buSzPct val="90000"/>
              <a:buFont typeface="+mj-lt"/>
              <a:buAutoNum type="arabicPeriod" startAt="20"/>
            </a:pPr>
            <a:r>
              <a:rPr lang="en-US" altLang="en-US" dirty="0" smtClean="0"/>
              <a:t>Hispanic… descent </a:t>
            </a:r>
            <a:r>
              <a:rPr lang="en-US" altLang="en-US" dirty="0"/>
              <a:t>(taxpayer #1) – </a:t>
            </a:r>
            <a:r>
              <a:rPr lang="en-US" altLang="en-US" i="1" dirty="0" smtClean="0"/>
              <a:t>Recommended</a:t>
            </a:r>
          </a:p>
          <a:p>
            <a:pPr marL="915988" lvl="1" indent="-514350">
              <a:buSzPct val="90000"/>
              <a:buFont typeface="+mj-lt"/>
              <a:buAutoNum type="arabicPeriod" startAt="20"/>
            </a:pPr>
            <a:r>
              <a:rPr lang="en-US" altLang="en-US" dirty="0"/>
              <a:t>Race/ethnicity (taxpayer </a:t>
            </a:r>
            <a:r>
              <a:rPr lang="en-US" altLang="en-US" dirty="0" smtClean="0"/>
              <a:t>#2) </a:t>
            </a:r>
            <a:r>
              <a:rPr lang="en-US" altLang="en-US" dirty="0"/>
              <a:t>– </a:t>
            </a:r>
            <a:r>
              <a:rPr lang="en-US" altLang="en-US" i="1" dirty="0"/>
              <a:t>Recommended</a:t>
            </a:r>
          </a:p>
          <a:p>
            <a:pPr marL="915988" lvl="1" indent="-514350">
              <a:buSzPct val="90000"/>
              <a:buFont typeface="+mj-lt"/>
              <a:buAutoNum type="arabicPeriod" startAt="20"/>
            </a:pPr>
            <a:r>
              <a:rPr lang="en-US" altLang="en-US" dirty="0" smtClean="0"/>
              <a:t>Hispanic… </a:t>
            </a:r>
            <a:r>
              <a:rPr lang="en-US" altLang="en-US" dirty="0"/>
              <a:t>descent (taxpayer </a:t>
            </a:r>
            <a:r>
              <a:rPr lang="en-US" altLang="en-US" dirty="0" smtClean="0"/>
              <a:t>#2) </a:t>
            </a:r>
            <a:r>
              <a:rPr lang="en-US" altLang="en-US" dirty="0"/>
              <a:t>– </a:t>
            </a:r>
            <a:r>
              <a:rPr lang="en-US" altLang="en-US" i="1" dirty="0" smtClean="0"/>
              <a:t>Recommended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820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Areas of Focus: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correct </a:t>
            </a:r>
            <a:r>
              <a:rPr lang="en-US" dirty="0" err="1" smtClean="0"/>
              <a:t>SIDN</a:t>
            </a:r>
            <a:r>
              <a:rPr lang="en-US" dirty="0" smtClean="0"/>
              <a:t> must be on every tax return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Sites must use </a:t>
            </a:r>
            <a:r>
              <a:rPr lang="en-US" dirty="0"/>
              <a:t>assigned </a:t>
            </a:r>
            <a:r>
              <a:rPr lang="en-US" dirty="0" smtClean="0"/>
              <a:t>EFIN on every e-filed return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Site lists must reflect correct dates, times and locations to assist taxpayers to locate the service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Weekly updates to IRS </a:t>
            </a:r>
            <a:r>
              <a:rPr lang="en-US" dirty="0" err="1" smtClean="0"/>
              <a:t>SPECTRM</a:t>
            </a:r>
            <a:r>
              <a:rPr lang="en-US" dirty="0" smtClean="0"/>
              <a:t> system occur after September from AARP Foundation Tax-Aide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Incident Review Protocol</a:t>
            </a:r>
            <a:endParaRPr lang="en-US" dirty="0" smtClean="0"/>
          </a:p>
        </p:txBody>
      </p:sp>
      <p:sp>
        <p:nvSpPr>
          <p:cNvPr id="2" name="Tex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Applies to events that relate to accidents, severe illness or threatening behavior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On OneSupport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Incident Review Instructions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AARP </a:t>
            </a:r>
            <a:r>
              <a:rPr lang="en-US" dirty="0" smtClean="0"/>
              <a:t>Foundation Tax-Aide Incident Review Form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26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8163-9E69-44DE-B07B-3C15EE92DEF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Reporting Incidents</a:t>
            </a:r>
            <a:endParaRPr lang="en-US" dirty="0" smtClean="0"/>
          </a:p>
        </p:txBody>
      </p:sp>
      <p:sp>
        <p:nvSpPr>
          <p:cNvPr id="38915" name="Rectangle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An Incident report is required in the following circumstances</a:t>
            </a:r>
          </a:p>
          <a:p>
            <a:pPr lvl="1"/>
            <a:r>
              <a:rPr lang="en-US" smtClean="0"/>
              <a:t>A volunteer is:</a:t>
            </a:r>
          </a:p>
          <a:p>
            <a:pPr lvl="2"/>
            <a:r>
              <a:rPr lang="en-US" smtClean="0"/>
              <a:t>Injured at site or while on program business</a:t>
            </a:r>
          </a:p>
          <a:p>
            <a:pPr lvl="2"/>
            <a:r>
              <a:rPr lang="en-US" smtClean="0"/>
              <a:t>Arrested, charged with or convicted of a crime</a:t>
            </a:r>
          </a:p>
          <a:p>
            <a:pPr lvl="2"/>
            <a:r>
              <a:rPr lang="en-US" smtClean="0"/>
              <a:t>Alleged to have sexually harassed a volunteer or client</a:t>
            </a:r>
          </a:p>
          <a:p>
            <a:pPr lvl="2"/>
            <a:r>
              <a:rPr lang="en-US" smtClean="0"/>
              <a:t>Alleged to be overly aggressive</a:t>
            </a:r>
          </a:p>
          <a:p>
            <a:pPr lvl="2"/>
            <a:r>
              <a:rPr lang="en-US" smtClean="0"/>
              <a:t>Engaged in inappropriate fiscal (business) conduct</a:t>
            </a:r>
          </a:p>
          <a:p>
            <a:pPr lvl="2"/>
            <a:r>
              <a:rPr lang="en-US" smtClean="0"/>
              <a:t>Violates Standards of Professionalism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Local Coordinator Training – TY2015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42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8163-9E69-44DE-B07B-3C15EE92DEF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Reporting Incidents (cont)</a:t>
            </a:r>
            <a:endParaRPr lang="en-US" dirty="0" smtClean="0"/>
          </a:p>
        </p:txBody>
      </p:sp>
      <p:sp>
        <p:nvSpPr>
          <p:cNvPr id="38915" name="Rectangle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volunteer or taxpayer:</a:t>
            </a:r>
          </a:p>
          <a:p>
            <a:pPr lvl="1"/>
            <a:r>
              <a:rPr lang="en-US" dirty="0" smtClean="0"/>
              <a:t>Causes property damage at site</a:t>
            </a:r>
          </a:p>
          <a:p>
            <a:pPr lvl="1"/>
            <a:r>
              <a:rPr lang="en-US" dirty="0" smtClean="0"/>
              <a:t>Becomes ill at site and 911 called</a:t>
            </a:r>
          </a:p>
          <a:p>
            <a:pPr lvl="1"/>
            <a:r>
              <a:rPr lang="en-US" dirty="0" smtClean="0"/>
              <a:t>Indicate they plan to contact a lawyer or the media or AARP regarding an issue</a:t>
            </a:r>
          </a:p>
          <a:p>
            <a:r>
              <a:rPr lang="en-US" dirty="0" smtClean="0"/>
              <a:t>Accident involving a taxpayer occurs at site</a:t>
            </a:r>
          </a:p>
          <a:p>
            <a:r>
              <a:rPr lang="en-US" dirty="0" smtClean="0"/>
              <a:t>Taxpayer is asked to leave site and/or police are called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Local Coordinator Training – TY2015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96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8163-9E69-44DE-B07B-3C15EE92DEF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30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Action Required When Incident Occurs</a:t>
            </a:r>
            <a:endParaRPr lang="en-US" dirty="0" smtClean="0"/>
          </a:p>
        </p:txBody>
      </p:sp>
      <p:sp>
        <p:nvSpPr>
          <p:cNvPr id="40963" name="Rectangle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LC or DC conducts initial review and complete sections 1-5 of Incident Report</a:t>
            </a:r>
          </a:p>
          <a:p>
            <a:pPr lvl="1"/>
            <a:r>
              <a:rPr lang="en-US" dirty="0" smtClean="0"/>
              <a:t>Forward completed Incident Report to SC within 24 hours of incident</a:t>
            </a:r>
          </a:p>
          <a:p>
            <a:endParaRPr lang="en-US" dirty="0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/>
            <a:r>
              <a:rPr lang="en-US" spc="-1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2327113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28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District Coordinator</a:t>
            </a:r>
          </a:p>
          <a:p>
            <a:r>
              <a:rPr lang="en-US" dirty="0" smtClean="0"/>
              <a:t>AARP Foundation Tax-Aide LC Digest</a:t>
            </a:r>
          </a:p>
          <a:p>
            <a:r>
              <a:rPr lang="en-US" dirty="0" smtClean="0"/>
              <a:t>AARP Foundation Tax-Aide OneSupport Help Center</a:t>
            </a:r>
          </a:p>
          <a:p>
            <a:r>
              <a:rPr lang="en-US" dirty="0" smtClean="0"/>
              <a:t>IRS website: </a:t>
            </a:r>
            <a:r>
              <a:rPr lang="en-US" dirty="0" smtClean="0">
                <a:hlinkClick r:id="rId3"/>
              </a:rPr>
              <a:t>www.irs.gov</a:t>
            </a:r>
            <a:endParaRPr lang="en-US" dirty="0" smtClean="0"/>
          </a:p>
          <a:p>
            <a:r>
              <a:rPr lang="en-US" dirty="0" smtClean="0"/>
              <a:t>IRS Taxpayer Advocate: 877-777-4778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29</a:t>
            </a:fld>
            <a:endParaRPr lang="en-US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Tax-Aide Objective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Each tax return prepared at an AARP Foundation Tax-Aide site will be complete, accurate and result in the taxpayer paying the lowest legal tax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12111268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3</a:t>
            </a:fld>
            <a:endParaRPr lang="en-US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Training Requirement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To help ensure quality service and a positive experience for the taxpayer </a:t>
            </a:r>
          </a:p>
          <a:p>
            <a:r>
              <a:rPr lang="en-US" dirty="0" smtClean="0"/>
              <a:t>To ensure compliance with Tax-Aide program policies and IRS grant and site requirements</a:t>
            </a:r>
          </a:p>
          <a:p>
            <a:pPr marL="341313" lvl="1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All Local and Shift Coordinators are to be formally trained on site operations each year before their site opens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1956707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30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 smtClean="0"/>
              <a:t>Your contribution to taxpayers, the community and to the AARP Foundation deserves the highest praise. Thanks for all that you do to make the program successful</a:t>
            </a:r>
          </a:p>
          <a:p>
            <a:r>
              <a:rPr lang="en-US" altLang="en-US" dirty="0" smtClean="0"/>
              <a:t>Remember to have some fun and </a:t>
            </a:r>
            <a:r>
              <a:rPr lang="en-US" dirty="0" smtClean="0"/>
              <a:t>thank </a:t>
            </a:r>
            <a:r>
              <a:rPr lang="en-US" dirty="0"/>
              <a:t>those </a:t>
            </a:r>
            <a:r>
              <a:rPr lang="en-US" dirty="0" smtClean="0"/>
              <a:t>volunteers </a:t>
            </a:r>
            <a:r>
              <a:rPr lang="en-US" altLang="en-US" dirty="0" smtClean="0"/>
              <a:t>for being here for the program and community again this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4517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5199828" y="2667000"/>
            <a:ext cx="0" cy="584263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Procedures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sp>
        <p:nvSpPr>
          <p:cNvPr id="26" name="Rounded Rectangle 4"/>
          <p:cNvSpPr/>
          <p:nvPr/>
        </p:nvSpPr>
        <p:spPr>
          <a:xfrm>
            <a:off x="1179082" y="3417603"/>
            <a:ext cx="2926080" cy="822960"/>
          </a:xfrm>
          <a:prstGeom prst="roundRect">
            <a:avLst>
              <a:gd name="adj" fmla="val 8433"/>
            </a:avLst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Quality Site Requirements</a:t>
            </a:r>
          </a:p>
        </p:txBody>
      </p:sp>
      <p:sp>
        <p:nvSpPr>
          <p:cNvPr id="21" name="Straight Connector 5"/>
          <p:cNvSpPr/>
          <p:nvPr/>
        </p:nvSpPr>
        <p:spPr>
          <a:xfrm>
            <a:off x="895134" y="2934330"/>
            <a:ext cx="283949" cy="20900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90078"/>
                </a:lnTo>
                <a:lnTo>
                  <a:pt x="283949" y="2090078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Rounded Rectangle 22"/>
          <p:cNvSpPr/>
          <p:nvPr/>
        </p:nvSpPr>
        <p:spPr>
          <a:xfrm>
            <a:off x="1179082" y="4642583"/>
            <a:ext cx="2926080" cy="822960"/>
          </a:xfrm>
          <a:prstGeom prst="roundRect">
            <a:avLst>
              <a:gd name="adj" fmla="val 10000"/>
            </a:avLst>
          </a:prstGeom>
          <a:solidFill>
            <a:srgbClr val="99CCFF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lvl="0" algn="ctr"/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Volunteer Standards of </a:t>
            </a:r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Conduct</a:t>
            </a:r>
            <a:endParaRPr lang="en-US" dirty="0"/>
          </a:p>
        </p:txBody>
      </p:sp>
      <p:sp>
        <p:nvSpPr>
          <p:cNvPr id="27" name="Straight Connector 3"/>
          <p:cNvSpPr/>
          <p:nvPr/>
        </p:nvSpPr>
        <p:spPr>
          <a:xfrm>
            <a:off x="895133" y="2786400"/>
            <a:ext cx="283949" cy="10185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09978"/>
                </a:lnTo>
                <a:lnTo>
                  <a:pt x="283949" y="1009978"/>
                </a:ln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Rounded Rectangle 40"/>
          <p:cNvSpPr/>
          <p:nvPr/>
        </p:nvSpPr>
        <p:spPr>
          <a:xfrm>
            <a:off x="4861234" y="1886323"/>
            <a:ext cx="3502099" cy="1005840"/>
          </a:xfrm>
          <a:prstGeom prst="roundRect">
            <a:avLst>
              <a:gd name="adj" fmla="val 10000"/>
            </a:avLst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lvl="0" algn="ctr"/>
            <a:r>
              <a:rPr lang="en-US" sz="2400" b="1" dirty="0"/>
              <a:t>AARP Foundation Tax-Aide </a:t>
            </a:r>
            <a:r>
              <a:rPr lang="en-US" sz="2400" b="1" dirty="0" smtClean="0"/>
              <a:t>Program</a:t>
            </a:r>
            <a:endParaRPr lang="en-US" sz="2400" dirty="0"/>
          </a:p>
        </p:txBody>
      </p:sp>
      <p:sp>
        <p:nvSpPr>
          <p:cNvPr id="29" name="Straight Connector 5"/>
          <p:cNvSpPr/>
          <p:nvPr/>
        </p:nvSpPr>
        <p:spPr>
          <a:xfrm>
            <a:off x="5199828" y="2956560"/>
            <a:ext cx="374904" cy="5486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42242"/>
                </a:lnTo>
                <a:lnTo>
                  <a:pt x="361804" y="542242"/>
                </a:lnTo>
              </a:path>
            </a:pathLst>
          </a:cu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Rounded Rectangle 38"/>
          <p:cNvSpPr/>
          <p:nvPr/>
        </p:nvSpPr>
        <p:spPr>
          <a:xfrm>
            <a:off x="5574732" y="3118674"/>
            <a:ext cx="3108960" cy="8229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75000"/>
                </a:schemeClr>
              </a:gs>
            </a:gsLst>
            <a:lin ang="5400000" scaled="1"/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2400" b="1" dirty="0" smtClean="0">
                <a:solidFill>
                  <a:schemeClr val="accent4">
                    <a:lumMod val="10000"/>
                  </a:schemeClr>
                </a:solidFill>
              </a:rPr>
              <a:t>Standards 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of Professionalism</a:t>
            </a:r>
            <a:endParaRPr lang="en-US" sz="2400" dirty="0"/>
          </a:p>
        </p:txBody>
      </p:sp>
      <p:sp>
        <p:nvSpPr>
          <p:cNvPr id="31" name="Straight Connector 8"/>
          <p:cNvSpPr/>
          <p:nvPr/>
        </p:nvSpPr>
        <p:spPr>
          <a:xfrm>
            <a:off x="5199828" y="3100764"/>
            <a:ext cx="374904" cy="14566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56637"/>
                </a:lnTo>
                <a:lnTo>
                  <a:pt x="361804" y="1456637"/>
                </a:lnTo>
              </a:path>
            </a:pathLst>
          </a:cu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Rounded Rectangle 36"/>
          <p:cNvSpPr/>
          <p:nvPr/>
        </p:nvSpPr>
        <p:spPr>
          <a:xfrm>
            <a:off x="5574732" y="4168145"/>
            <a:ext cx="3108960" cy="8229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75000"/>
                </a:schemeClr>
              </a:gs>
            </a:gsLst>
            <a:lin ang="5400000" scaled="1"/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Taxpayer Information and Responsibilities</a:t>
            </a:r>
          </a:p>
        </p:txBody>
      </p:sp>
      <p:sp>
        <p:nvSpPr>
          <p:cNvPr id="33" name="Straight Connector 11"/>
          <p:cNvSpPr/>
          <p:nvPr/>
        </p:nvSpPr>
        <p:spPr>
          <a:xfrm>
            <a:off x="5199828" y="3251263"/>
            <a:ext cx="374904" cy="2377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77833"/>
                </a:lnTo>
                <a:lnTo>
                  <a:pt x="372673" y="2377833"/>
                </a:lnTo>
              </a:path>
            </a:pathLst>
          </a:cu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Rounded Rectangle 34"/>
          <p:cNvSpPr/>
          <p:nvPr/>
        </p:nvSpPr>
        <p:spPr>
          <a:xfrm rot="10800000" flipV="1">
            <a:off x="5574732" y="5217617"/>
            <a:ext cx="3108960" cy="8229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75000"/>
                </a:schemeClr>
              </a:gs>
            </a:gsLst>
            <a:lin ang="5400000" scaled="1"/>
            <a:tileRect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Incident Review Protocol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" y="1886323"/>
            <a:ext cx="2926080" cy="1005840"/>
          </a:xfrm>
          <a:prstGeom prst="roundRect">
            <a:avLst>
              <a:gd name="adj" fmla="val 10000"/>
            </a:avLst>
          </a:prstGeom>
          <a:solidFill>
            <a:srgbClr val="0070C0"/>
          </a:solidFill>
          <a:ln>
            <a:solidFill>
              <a:srgbClr val="99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en-US" sz="2800" b="1" dirty="0" smtClean="0"/>
              <a:t>IRS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1995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41" grpId="0" animBg="1"/>
      <p:bldP spid="39" grpId="0" animBg="1"/>
      <p:bldP spid="37" grpId="0" animBg="1"/>
      <p:bldP spid="3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– Every Site </a:t>
            </a:r>
            <a:r>
              <a:rPr lang="en-US" dirty="0" smtClean="0"/>
              <a:t>Must: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Secure equipment and tax data</a:t>
            </a:r>
          </a:p>
          <a:p>
            <a:r>
              <a:rPr lang="en-US" dirty="0" smtClean="0"/>
              <a:t>Have required </a:t>
            </a:r>
            <a:r>
              <a:rPr lang="en-US" dirty="0" smtClean="0"/>
              <a:t>AARP Foundation Tax-Aide and IRS materials and notices</a:t>
            </a:r>
          </a:p>
          <a:p>
            <a:r>
              <a:rPr lang="en-US" dirty="0" smtClean="0"/>
              <a:t>Ensure all </a:t>
            </a:r>
            <a:r>
              <a:rPr lang="en-US" dirty="0" smtClean="0"/>
              <a:t>volunteers certified to appropriate level</a:t>
            </a:r>
          </a:p>
          <a:p>
            <a:r>
              <a:rPr lang="en-US" dirty="0" smtClean="0"/>
              <a:t>Use Interview/Intake process and form for </a:t>
            </a:r>
            <a:r>
              <a:rPr lang="en-US" dirty="0"/>
              <a:t>every </a:t>
            </a:r>
            <a:r>
              <a:rPr lang="en-US" dirty="0" smtClean="0"/>
              <a:t>taxpayer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Site </a:t>
            </a:r>
            <a:r>
              <a:rPr lang="en-US" dirty="0" smtClean="0"/>
              <a:t>Must: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Ensure 100</a:t>
            </a:r>
            <a:r>
              <a:rPr lang="en-US" dirty="0" smtClean="0"/>
              <a:t>% Quality Review by 2nd certified Counselor </a:t>
            </a:r>
          </a:p>
          <a:p>
            <a:r>
              <a:rPr lang="en-US" dirty="0" smtClean="0"/>
              <a:t>Track </a:t>
            </a:r>
            <a:r>
              <a:rPr lang="en-US" dirty="0" smtClean="0"/>
              <a:t>all e-files through acceptance, resolving all rejections</a:t>
            </a:r>
          </a:p>
          <a:p>
            <a:r>
              <a:rPr lang="en-US" dirty="0" smtClean="0"/>
              <a:t>Accurately </a:t>
            </a:r>
            <a:r>
              <a:rPr lang="en-US" dirty="0" smtClean="0"/>
              <a:t>reporting activity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Local Coordinator Training – TY2015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Equipment and Tax Data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altLang="en-US" sz="2600" dirty="0" smtClean="0"/>
              <a:t>AARP Foundation Tax-Aide approved anti-virus software installed and running on computers </a:t>
            </a:r>
          </a:p>
          <a:p>
            <a:r>
              <a:rPr lang="en-US" altLang="en-US" sz="2600" dirty="0" smtClean="0"/>
              <a:t>AARP Foundation Tax-Aide approved firewall software program installed</a:t>
            </a:r>
          </a:p>
          <a:p>
            <a:r>
              <a:rPr lang="en-US" altLang="en-US" sz="2600" dirty="0" smtClean="0"/>
              <a:t>Passwords required to control access to taxpayer </a:t>
            </a:r>
            <a:r>
              <a:rPr lang="en-US" altLang="en-US" sz="2600" dirty="0" smtClean="0"/>
              <a:t>data</a:t>
            </a:r>
          </a:p>
          <a:p>
            <a:r>
              <a:rPr lang="en-US" sz="2600" dirty="0">
                <a:solidFill>
                  <a:srgbClr val="0000FF"/>
                </a:solidFill>
              </a:rPr>
              <a:t>Never</a:t>
            </a:r>
            <a:r>
              <a:rPr lang="en-US" sz="2600" dirty="0"/>
              <a:t> share specific </a:t>
            </a:r>
            <a:r>
              <a:rPr lang="en-US" sz="2600" dirty="0" smtClean="0"/>
              <a:t>taxpayer </a:t>
            </a:r>
            <a:r>
              <a:rPr lang="en-US" sz="2600" dirty="0"/>
              <a:t>data with anyone including VITA, host sites, banks, mortgage companies, AARP State Offices, etc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Local Coordinator Training – TY2015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127000">
              <a:lnSpc>
                <a:spcPct val="100000"/>
              </a:lnSpc>
            </a:pPr>
            <a:fld id="{81D60167-4931-47E6-BA6A-407CBD079E47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Equipment and Tax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Lock computer if you step away</a:t>
            </a:r>
          </a:p>
          <a:p>
            <a:pPr marL="401638" lvl="1" indent="0">
              <a:buNone/>
            </a:pPr>
            <a:r>
              <a:rPr lang="en-US" altLang="en-US" dirty="0" smtClean="0">
                <a:solidFill>
                  <a:srgbClr val="3333FF"/>
                </a:solidFill>
              </a:rPr>
              <a:t>WINDOWS key + L</a:t>
            </a:r>
          </a:p>
          <a:p>
            <a:r>
              <a:rPr lang="en-US" altLang="en-US" dirty="0" smtClean="0"/>
              <a:t>Never post passwords on or near computer</a:t>
            </a:r>
          </a:p>
          <a:p>
            <a:pPr lvl="1"/>
            <a:r>
              <a:rPr lang="en-US" altLang="en-US" dirty="0" smtClean="0"/>
              <a:t>No Sticky-Notes</a:t>
            </a:r>
          </a:p>
          <a:p>
            <a:r>
              <a:rPr lang="en-US" dirty="0"/>
              <a:t>Immediately call police and number on back of volunteer badge if a computer is </a:t>
            </a:r>
            <a:r>
              <a:rPr lang="en-US" dirty="0" smtClean="0"/>
              <a:t>stolen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dirty="0" smtClean="0"/>
              <a:t>Local Coordinator Training – TY2015</a:t>
            </a:r>
            <a:endParaRPr lang="en-US" spc="-10" dirty="0"/>
          </a:p>
        </p:txBody>
      </p:sp>
      <p:sp>
        <p:nvSpPr>
          <p:cNvPr id="8" name="object 4"/>
          <p:cNvSpPr txBox="1"/>
          <p:nvPr/>
        </p:nvSpPr>
        <p:spPr>
          <a:xfrm>
            <a:off x="1295400" y="5760543"/>
            <a:ext cx="61722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kern="0" dirty="0" smtClean="0">
                <a:solidFill>
                  <a:srgbClr val="22253B"/>
                </a:solidFill>
                <a:cs typeface="Cambria"/>
              </a:rPr>
              <a:t>More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information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regarding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Confidentiality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and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Security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is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in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the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Client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Service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Provider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Digest </a:t>
            </a:r>
            <a:r>
              <a:rPr b="1" kern="0" dirty="0">
                <a:solidFill>
                  <a:srgbClr val="22253B"/>
                </a:solidFill>
                <a:cs typeface="Cambria"/>
              </a:rPr>
              <a:t>and 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on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OneSupport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Help</a:t>
            </a:r>
            <a:r>
              <a:rPr lang="en-US" b="1" kern="0" dirty="0" smtClean="0">
                <a:solidFill>
                  <a:srgbClr val="22253B"/>
                </a:solidFill>
                <a:cs typeface="Cambria"/>
              </a:rPr>
              <a:t> </a:t>
            </a:r>
            <a:r>
              <a:rPr b="1" kern="0" dirty="0" smtClean="0">
                <a:solidFill>
                  <a:srgbClr val="22253B"/>
                </a:solidFill>
                <a:cs typeface="Cambria"/>
              </a:rPr>
              <a:t>Center</a:t>
            </a:r>
            <a:endParaRPr b="1" kern="0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1298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0167-4931-47E6-BA6A-407CBD079E4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AARP Foundation Tax-Aide Materials: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AARP Foundation Tax-Aide Poster (D143)</a:t>
            </a:r>
          </a:p>
          <a:p>
            <a:r>
              <a:rPr lang="en-US" dirty="0" smtClean="0"/>
              <a:t>Activity Reporting, </a:t>
            </a:r>
            <a:r>
              <a:rPr lang="en-US" dirty="0" err="1" smtClean="0"/>
              <a:t>QR</a:t>
            </a:r>
            <a:r>
              <a:rPr lang="en-US" dirty="0" smtClean="0"/>
              <a:t> &amp; ERO Tracking Log (D19597)</a:t>
            </a:r>
          </a:p>
          <a:p>
            <a:r>
              <a:rPr lang="en-US" dirty="0" smtClean="0"/>
              <a:t>AARP Foundation Tax-Aide Tax Record Envelopes</a:t>
            </a:r>
          </a:p>
          <a:p>
            <a:pPr lvl="1"/>
            <a:r>
              <a:rPr lang="en-US" dirty="0" smtClean="0"/>
              <a:t>D12225 available in English and D17464 available in Spanish.</a:t>
            </a:r>
          </a:p>
          <a:p>
            <a:pPr lvl="1"/>
            <a:r>
              <a:rPr lang="en-US" dirty="0" smtClean="0"/>
              <a:t>Must be for current year; recycle prior year if left over</a:t>
            </a:r>
          </a:p>
          <a:p>
            <a:pPr lvl="1"/>
            <a:r>
              <a:rPr lang="en-US" dirty="0" smtClean="0"/>
              <a:t>Order from AARP Foundation Tax-Aide Fulfillment</a:t>
            </a:r>
          </a:p>
          <a:p>
            <a:r>
              <a:rPr lang="en-US" dirty="0" err="1" smtClean="0"/>
              <a:t>Cybertax</a:t>
            </a:r>
            <a:r>
              <a:rPr lang="en-US" dirty="0" smtClean="0"/>
              <a:t> messages identified as “IRS Volunteer Quality Alerts” (available on OneSupport Help Center)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Local Coordinator Training – TY2015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 Tax-Aid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 AARP Tax-Aide.potx" id="{78FA83A0-9AE6-472B-B349-BCA1553C52A3}" vid="{78808B5E-4887-4CCA-8145-F09568C64A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 AARP Tax-Aide</Template>
  <TotalTime>437</TotalTime>
  <Words>1598</Words>
  <Application>Microsoft Office PowerPoint</Application>
  <PresentationFormat>On-screen Show (4:3)</PresentationFormat>
  <Paragraphs>225</Paragraphs>
  <Slides>30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Aharoni</vt:lpstr>
      <vt:lpstr>Arial</vt:lpstr>
      <vt:lpstr>Calibri</vt:lpstr>
      <vt:lpstr>Cambria</vt:lpstr>
      <vt:lpstr>Wingdings</vt:lpstr>
      <vt:lpstr>Wingdings 2</vt:lpstr>
      <vt:lpstr>AARP Tax-Aide 2014</vt:lpstr>
      <vt:lpstr>Tax-Aide Local Coordinator Training</vt:lpstr>
      <vt:lpstr>Introduction</vt:lpstr>
      <vt:lpstr>Policy Training Requirement</vt:lpstr>
      <vt:lpstr>Policies and Procedures</vt:lpstr>
      <vt:lpstr>Overview – Every Site Must:</vt:lpstr>
      <vt:lpstr>Every Site Must:</vt:lpstr>
      <vt:lpstr>Secure Equipment and Tax Data</vt:lpstr>
      <vt:lpstr>Secure Equipment and Tax Data</vt:lpstr>
      <vt:lpstr>Required AARP Foundation Tax-Aide Materials:</vt:lpstr>
      <vt:lpstr>Required IRS Site Materials:</vt:lpstr>
      <vt:lpstr>Also Useful at Sites:</vt:lpstr>
      <vt:lpstr>Requirements for All Volunteers</vt:lpstr>
      <vt:lpstr>Requirements for Other Volunteers</vt:lpstr>
      <vt:lpstr>LC Ensures All Counselors:</vt:lpstr>
      <vt:lpstr>LC Ensures All Counselors:</vt:lpstr>
      <vt:lpstr>Keys for Quality Review</vt:lpstr>
      <vt:lpstr>Keys for Quality Review</vt:lpstr>
      <vt:lpstr>Notes on Daily Site Operations:</vt:lpstr>
      <vt:lpstr>Notes on Daily Site Operations:</vt:lpstr>
      <vt:lpstr>Rejected Return</vt:lpstr>
      <vt:lpstr>Accurate Activity Reporting</vt:lpstr>
      <vt:lpstr>Preparer Use Form</vt:lpstr>
      <vt:lpstr>Other Areas of Focus:</vt:lpstr>
      <vt:lpstr>Incident Review Protocol</vt:lpstr>
      <vt:lpstr>Reporting Incidents</vt:lpstr>
      <vt:lpstr>Reporting Incidents (cont)</vt:lpstr>
      <vt:lpstr>Action Required When Incident Occurs</vt:lpstr>
      <vt:lpstr>Where To Go for Help:</vt:lpstr>
      <vt:lpstr>The Tax-Aide Objective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Tax-Aide Local Coordinator Training</dc:title>
  <dc:creator>Stephen Conary</dc:creator>
  <cp:lastModifiedBy>Steve Conary</cp:lastModifiedBy>
  <cp:revision>32</cp:revision>
  <dcterms:created xsi:type="dcterms:W3CDTF">2015-10-12T11:33:58Z</dcterms:created>
  <dcterms:modified xsi:type="dcterms:W3CDTF">2015-10-22T14:24:53Z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2014-12-19T00:00:00Z</vt:filetime>
  </property>
  <property fmtid="{D5CDD505-2E9C-101B-9397-08002B2CF9AE}" pid="3" name="LastSaved">
    <vt:filetime>2015-10-12T00:00:00Z</vt:filetime>
  </property>
</Properties>
</file>